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307" r:id="rId4"/>
    <p:sldId id="308" r:id="rId5"/>
    <p:sldId id="309" r:id="rId6"/>
    <p:sldId id="310" r:id="rId7"/>
    <p:sldId id="303" r:id="rId8"/>
    <p:sldId id="311" r:id="rId9"/>
    <p:sldId id="312" r:id="rId10"/>
    <p:sldId id="275" r:id="rId11"/>
    <p:sldId id="344" r:id="rId12"/>
    <p:sldId id="345" r:id="rId13"/>
    <p:sldId id="324" r:id="rId14"/>
    <p:sldId id="332" r:id="rId15"/>
    <p:sldId id="334" r:id="rId16"/>
    <p:sldId id="335" r:id="rId17"/>
    <p:sldId id="333" r:id="rId18"/>
    <p:sldId id="336" r:id="rId19"/>
    <p:sldId id="337" r:id="rId20"/>
    <p:sldId id="338" r:id="rId21"/>
    <p:sldId id="315" r:id="rId22"/>
    <p:sldId id="340" r:id="rId23"/>
    <p:sldId id="341" r:id="rId24"/>
    <p:sldId id="342" r:id="rId25"/>
    <p:sldId id="343" r:id="rId26"/>
    <p:sldId id="339" r:id="rId27"/>
    <p:sldId id="316" r:id="rId28"/>
    <p:sldId id="317" r:id="rId29"/>
    <p:sldId id="318" r:id="rId30"/>
    <p:sldId id="306" r:id="rId31"/>
    <p:sldId id="323" r:id="rId32"/>
    <p:sldId id="305" r:id="rId33"/>
    <p:sldId id="319" r:id="rId34"/>
    <p:sldId id="320" r:id="rId35"/>
    <p:sldId id="322" r:id="rId36"/>
    <p:sldId id="321" r:id="rId37"/>
    <p:sldId id="33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0" autoAdjust="0"/>
    <p:restoredTop sz="94660"/>
  </p:normalViewPr>
  <p:slideViewPr>
    <p:cSldViewPr>
      <p:cViewPr varScale="1">
        <p:scale>
          <a:sx n="69" d="100"/>
          <a:sy n="69" d="100"/>
        </p:scale>
        <p:origin x="6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C0BEF-AD06-4FA6-A5DE-78A048D47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21347-E7E7-4AFE-B6EB-B9D5D4468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8AF6-3883-4E11-B1E3-77F6A6052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C0BEF-AD06-4FA6-A5DE-78A048D47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42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2CE4-A3F5-4A5E-8432-DCDB986CB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04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2ACCE-39C4-454F-99CD-1CB036CE97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38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9A0CD-A662-4270-A183-12E1D2A9A0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3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6352E-BDC9-40FB-87B0-CDCBB58EAB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61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CD880-85FD-4486-96F4-8FA23E63A7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94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D273D-DEBC-4DEE-A05A-0CD58291AD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45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E19D1-B2C3-4D0D-A7B4-3CE1C9E83A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7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2CE4-A3F5-4A5E-8432-DCDB986C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49EA2-0B04-47CB-9148-F9FD89936F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64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21347-E7E7-4AFE-B6EB-B9D5D4468C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60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8AF6-3883-4E11-B1E3-77F6A6052E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7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2ACCE-39C4-454F-99CD-1CB036CE9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9A0CD-A662-4270-A183-12E1D2A9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6352E-BDC9-40FB-87B0-CDCBB58EA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CD880-85FD-4486-96F4-8FA23E63A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D273D-DEBC-4DEE-A05A-0CD58291A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E19D1-B2C3-4D0D-A7B4-3CE1C9E83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49EA2-0B04-47CB-9148-F9FD89936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64E92C8-ACAA-4E8E-BABD-992AD3261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64E92C8-ACAA-4E8E-BABD-992AD32619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A. The _______ of a substance is the amount of that substance required to form a saturated solution with a specific amount of the solvent at a specific __________. 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05000" y="1594022"/>
            <a:ext cx="358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solubility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30710" y="5664498"/>
            <a:ext cx="41940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temperature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4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076" grpId="2" build="allAtOnce"/>
      <p:bldP spid="3076" grpId="3" build="allAtOnce"/>
      <p:bldP spid="5" grpId="0" build="allAtOnce"/>
      <p:bldP spid="5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800mainstreet.com/9/0009-004-sol-v-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6934200" cy="650596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82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http://www.djusd.k12.ca.us/davishigh/dvanmuyden/images/heatingcurvegase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1988" name="Picture 4" descr="http://www.djusd.k12.ca.us/davishigh/dvanmuyden/images/heatingcurvega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57653"/>
            <a:ext cx="7239000" cy="5471747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Solubility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32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A. The line on the graph indicates the point at which you have a _________ solution of the solute indicated. </a:t>
            </a:r>
            <a:endParaRPr lang="en-US" sz="5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3048000"/>
            <a:ext cx="403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saturated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50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4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allAtOnce"/>
      <p:bldP spid="3076" grpId="1" build="allAtOnce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800mainstreet.com/9/0009-004-sol-v-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6934200" cy="650596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30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http://www.djusd.k12.ca.us/davishigh/dvanmuyden/images/heatingcurvegase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1988" name="Picture 4" descr="http://www.djusd.k12.ca.us/davishigh/dvanmuyden/images/heatingcurvega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57653"/>
            <a:ext cx="7239000" cy="5471747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60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50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1</a:t>
            </a:r>
            <a:r>
              <a:rPr lang="en-US" sz="5000" b="1" dirty="0" smtClean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. Any point below this line would indicate an ___________ solution. </a:t>
            </a:r>
            <a:endParaRPr lang="en-US" sz="5000" b="1" dirty="0">
              <a:ln w="31550" cmpd="sng">
                <a:gradFill>
                  <a:gsLst>
                    <a:gs pos="25000">
                      <a:srgbClr val="BBE0E3">
                        <a:shade val="25000"/>
                        <a:satMod val="190000"/>
                      </a:srgbClr>
                    </a:gs>
                    <a:gs pos="80000">
                      <a:srgbClr val="BBE0E3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105400" y="2286000"/>
            <a:ext cx="403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unsaturated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4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4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allAtOnce"/>
      <p:bldP spid="3076" grpId="1" build="allAtOnce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800mainstreet.com/9/0009-004-sol-v-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6934200" cy="650596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06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50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2</a:t>
            </a:r>
            <a:r>
              <a:rPr lang="en-US" sz="5000" b="1" dirty="0" smtClean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. Any point above this line would still indicate a saturated solution, but one that contains ___________ solute equal to the difference between the point above the line until the point on the line at a given temperature. </a:t>
            </a:r>
            <a:endParaRPr lang="en-US" sz="5000" b="1" dirty="0">
              <a:ln w="31550" cmpd="sng">
                <a:gradFill>
                  <a:gsLst>
                    <a:gs pos="25000">
                      <a:srgbClr val="BBE0E3">
                        <a:shade val="25000"/>
                        <a:satMod val="190000"/>
                      </a:srgbClr>
                    </a:gs>
                    <a:gs pos="80000">
                      <a:srgbClr val="BBE0E3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96091" y="3634581"/>
            <a:ext cx="403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undissolved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76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4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allAtOnce"/>
      <p:bldP spid="3076" grpId="1" build="allAtOnce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800mainstreet.com/9/0009-004-sol-v-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6934200" cy="650596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6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http://www.djusd.k12.ca.us/davishigh/dvanmuyden/images/heatingcurvegase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1988" name="Picture 4" descr="http://www.djusd.k12.ca.us/davishigh/dvanmuyden/images/heatingcurvega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57653"/>
            <a:ext cx="7239000" cy="5471747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8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1. A ________ solution is a solution that contains the maximum amount of dissolved solute.  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95400" y="1600200"/>
            <a:ext cx="297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saturated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395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4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allAtOnce"/>
      <p:bldP spid="3076" grpId="1" build="allAtOnce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A. Recall that the process of dissolution is dependent upon the forces of _________ between the solute and solvent particles.</a:t>
            </a:r>
            <a:endParaRPr lang="en-US" sz="5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0" y="3048000"/>
            <a:ext cx="304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attraction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4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4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allAtOnce"/>
      <p:bldP spid="3076" grpId="1" build="allAtOnce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Each solute is made up of different particles that have different strengths of attraction.</a:t>
            </a:r>
            <a:endParaRPr lang="en-US" sz="5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6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1. If the solute-solvent attractions aren’t ________ than the solute-solute attractions, the solute will not dissolve and the solution will not form</a:t>
            </a:r>
            <a:endParaRPr lang="en-US" sz="5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57400" y="2286000"/>
            <a:ext cx="304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stronger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1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4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allAtOnce"/>
      <p:bldP spid="3076" grpId="1" build="allAtOnce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2. You are provided with a list of _______ ions, things that will generally dissolve, and ________ ions, things that will NOT generally dissolve, on your formula chart.</a:t>
            </a:r>
            <a:endParaRPr lang="en-US" sz="5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" y="2302933"/>
            <a:ext cx="304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soluble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3863181"/>
            <a:ext cx="304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insoluble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73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4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21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allAtOnce"/>
      <p:bldP spid="3076" grpId="1" build="allAtOnce"/>
      <p:bldP spid="5" grpId="0"/>
      <p:bldP spid="6" grpId="0" build="allAtOnce"/>
      <p:bldP spid="6" grpI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5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31"/>
            <a:ext cx="4572000" cy="6843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5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A</a:t>
            </a:r>
            <a:r>
              <a:rPr lang="en-US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. ________ affects the solubility of gases in liquids.</a:t>
            </a:r>
            <a:endParaRPr lang="en-US" sz="5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304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Pressure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31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4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allAtOnce"/>
      <p:bldP spid="3076" grpId="1" build="allAtOnce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1</a:t>
            </a:r>
            <a:r>
              <a:rPr lang="en-US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. An ________ in pressure will increase the solubility of a gas.</a:t>
            </a:r>
            <a:endParaRPr lang="en-US" sz="5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0" y="1524000"/>
            <a:ext cx="304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increase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88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4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allAtOnce"/>
      <p:bldP spid="3076" grpId="1" build="allAtOnce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B</a:t>
            </a:r>
            <a:r>
              <a:rPr lang="en-US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. ____________ affects the solubility of gases and solids in liquids.</a:t>
            </a:r>
            <a:endParaRPr lang="en-US" sz="5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403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Temperature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4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allAtOnce"/>
      <p:bldP spid="3076" grpId="1" build="allAtOnce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1</a:t>
            </a:r>
            <a:r>
              <a:rPr lang="en-US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. An ________ in temperature will decrease solubility of the gas. </a:t>
            </a:r>
            <a:endParaRPr lang="en-US" sz="5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0" y="1524000"/>
            <a:ext cx="2971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increase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54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4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allAtOnce"/>
      <p:bldP spid="3076" grpId="1" build="allAtOnce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dynamicscience.com.au/tester/solutions/chemistry/solutions/gssl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5562600" cy="5284471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dynamicscience.com.au/tester/solutions/chemistry/solutions/satur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438400"/>
            <a:ext cx="3276600" cy="2948941"/>
          </a:xfrm>
          <a:prstGeom prst="rect">
            <a:avLst/>
          </a:prstGeom>
          <a:noFill/>
        </p:spPr>
      </p:pic>
      <p:pic>
        <p:nvPicPr>
          <p:cNvPr id="7" name="Picture 4" descr="http://www.dynamicscience.com.au/tester/solutions/chemistry/solutions/19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676400"/>
            <a:ext cx="2819400" cy="4547419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dynamicscience.com.au/tester/solutions/chemistry/solutions/gssolh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391400" cy="5346446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1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http://www.djusd.k12.ca.us/davishigh/dvanmuyden/images/heatingcurvegase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88" name="Picture 4" descr="http://www.djusd.k12.ca.us/davishigh/dvanmuyden/images/heatingcurvega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57653"/>
            <a:ext cx="7239000" cy="5471747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2</a:t>
            </a:r>
            <a:r>
              <a:rPr lang="en-US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. An ________ in temperature will </a:t>
            </a:r>
            <a:r>
              <a:rPr lang="en-US" sz="5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usually</a:t>
            </a:r>
            <a:r>
              <a:rPr lang="en-US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 increase the solubility of a solid. </a:t>
            </a:r>
            <a:endParaRPr lang="en-US" sz="5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00200" y="1524000"/>
            <a:ext cx="403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increase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54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4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allAtOnce"/>
      <p:bldP spid="3076" grpId="1" build="allAtOnce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5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A</a:t>
            </a:r>
            <a:r>
              <a:rPr lang="en-US" sz="4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. The type of ________, ________, and _______________ forces will also determine solubility. “__________________” is a rough but useful rule for predicting whether one substance will dissolve in another.</a:t>
            </a:r>
            <a:r>
              <a:rPr lang="en-US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 </a:t>
            </a:r>
            <a:endParaRPr lang="en-US" sz="5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29000" y="1447800"/>
            <a:ext cx="304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bonding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943600" y="1447800"/>
            <a:ext cx="243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polarity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1600" y="2133600"/>
            <a:ext cx="4648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intermolecular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3505200"/>
            <a:ext cx="533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Like dissolves like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27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4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2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29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allAtOnce"/>
      <p:bldP spid="3076" grpId="1" build="allAtOnce"/>
      <p:bldP spid="5" grpId="0" build="allAtOnce"/>
      <p:bldP spid="5" grpId="1" build="allAtOnce"/>
      <p:bldP spid="6" grpId="0" build="allAtOnce"/>
      <p:bldP spid="6" grpId="1" build="allAtOnce"/>
      <p:bldP spid="7" grpId="0" build="allAtOnce"/>
      <p:bldP spid="7" grpId="1" build="allAtOnce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1. Liquid solutes and solvents that are not soluble in one another are said to be __________.</a:t>
            </a:r>
            <a:endParaRPr lang="en-US" sz="5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038600" y="3048000"/>
            <a:ext cx="403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immiscible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4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allAtOnce"/>
      <p:bldP spid="3076" grpId="1" build="allAtOnce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2. Liquids that dissolve freely in one another are said to be ________.</a:t>
            </a:r>
            <a:endParaRPr lang="en-US" sz="5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" y="3048000"/>
            <a:ext cx="274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miscible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4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allAtOnce"/>
      <p:bldP spid="3076" grpId="1" build="allAtOnce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133104\Downloads\polar bea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54000"/>
            <a:ext cx="635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26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2. An __________ solution is a solution that contains less solute than a saturated solution under the same conditions.  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00200" y="1600200"/>
            <a:ext cx="3886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unsaturated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64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4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allAtOnce"/>
      <p:bldP spid="3076" grpId="1" build="allAtOnce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dynamicscience.com.au/tester/solutions/chemistry/solutions/19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2743200" cy="4708477"/>
          </a:xfrm>
          <a:prstGeom prst="rect">
            <a:avLst/>
          </a:prstGeom>
          <a:noFill/>
        </p:spPr>
      </p:pic>
      <p:pic>
        <p:nvPicPr>
          <p:cNvPr id="8" name="Picture 2" descr="http://www.dynamicscience.com.au/tester/solutions/chemistry/solutions/unsa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362200"/>
            <a:ext cx="3543300" cy="279920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28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Z:\Chapter 12\Line art\314903_la_12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610600" cy="51990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3. A _____________ solution is a solution that contains more dissolved solute than a saturated solution under the same conditions.  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19200" y="1600200"/>
            <a:ext cx="487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/>
                <a:cs typeface="Calibri"/>
              </a:rPr>
              <a:t>supersaturated</a:t>
            </a:r>
            <a:endParaRPr lang="en-US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6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28 -0.01645 C -0.02101 -0.01552 -0.04672 -0.01321 -0.08249 -0.00904 C -0.08492 -0.00857 -0.08718 -0.00788 -0.08944 -0.00718 C -0.09274 -0.00672 -0.10229 -0.00556 -0.09899 -0.00556 C -0.08093 -0.00556 -0.06217 -0.00904 -0.04394 -0.01089 C -0.02883 -0.01043 -0.01372 -0.01089 0.00139 -0.00904 C 0.00504 -0.00881 -0.0059 -0.00765 -0.00955 -0.00718 C -0.02292 -0.00649 -0.0363 -0.00626 -0.0495 -0.00556 C -0.05783 -0.00464 -0.06599 -0.00302 -0.07416 -0.00186 C -0.07971 -0.00116 -0.09656 3.74797E-6 -0.09083 3.74797E-6 C -0.08371 3.74797E-6 -0.04515 -0.00302 -0.03578 -0.00371 C -0.00747 -0.00325 0.07781 -0.00186 0.0495 -0.00186 C -0.08927 -0.00186 -0.1141 0.00301 -0.06322 -0.00556 C -0.00226 -0.0051 0.0587 -0.0051 0.11966 -0.00371 C 0.1214 -0.00371 0.11601 -0.00209 0.11428 -0.00186 C 0.06061 3.74797E-6 0.04116 3.74797E-6 -1.05592E-6 3.74797E-6 " pathEditMode="relative" rAng="0" ptsTypes="fffffffffffffffA">
                                      <p:cBhvr>
                                        <p:cTn id="14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allAtOnce"/>
      <p:bldP spid="3076" grpId="1" build="allAtOnce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dynamicscience.com.au/tester/solutions/chemistry/solutions/sprsa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4600"/>
            <a:ext cx="3733800" cy="2825243"/>
          </a:xfrm>
          <a:prstGeom prst="rect">
            <a:avLst/>
          </a:prstGeom>
          <a:noFill/>
        </p:spPr>
      </p:pic>
      <p:pic>
        <p:nvPicPr>
          <p:cNvPr id="7" name="Picture 4" descr="http://www.dynamicscience.com.au/tester/solutions/chemistry/solutions/19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676400"/>
            <a:ext cx="2971800" cy="4793226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0099FF"/>
                </a:solidFill>
                <a:latin typeface="Calibri"/>
                <a:cs typeface="Calibri"/>
              </a:rPr>
              <a:t>Solubility</a:t>
            </a:r>
            <a:endParaRPr lang="en-US" sz="8000" b="1" dirty="0">
              <a:solidFill>
                <a:srgbClr val="0099FF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596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pcfaculty.net/mark_bishop/Supersatura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739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446</Words>
  <Application>Microsoft Office PowerPoint</Application>
  <PresentationFormat>On-screen Show (4:3)</PresentationFormat>
  <Paragraphs>72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 Boylan</dc:creator>
  <cp:lastModifiedBy>Trevor_Dado</cp:lastModifiedBy>
  <cp:revision>65</cp:revision>
  <dcterms:created xsi:type="dcterms:W3CDTF">2008-03-03T05:32:42Z</dcterms:created>
  <dcterms:modified xsi:type="dcterms:W3CDTF">2022-03-23T16:36:39Z</dcterms:modified>
</cp:coreProperties>
</file>